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Ubuntu" panose="020B060402020202020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288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1400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Добрый день, уважаемые коллеги!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Меня зовут Александр Авдюшенко, я развиваю программу по анализу данных на Факультете математики и компьютерных наук.Сегодня крупными мазками постараюсь обрисовать, как устроены образование, наука и взаимодействие с компаниями на нашем факультете.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776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6a3dfefb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6a3dfefb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Позвольте начать с известного всем треугольника: наука-кадры-производство. С ним связана и моя личная история. Мой первые шаги по социальной лестнице были связаны с новосибирской ФМШ, одним из создателей которой был Михаил Алексеевич Лаврентьевым. Дальнейший рассказ тоже будет состоять из этих трёх частей Наука, Кадры и Производство и как мы стараемся их балансировать на факультете.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209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a5af1c9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6a5af1c9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Начнём с главного — это образование, без которого невозможны ни наука, ни индустрия. Образование это преподаватели и студенты. У нас получилось собрать очень сильную команду активных, увлеченных преподавателей, каждый из которых — профессионал своего дела. Важно, что преподаватели являются действующими учеными или инженерами лучших компаний. Мы постоянно думаем об улучшении наших программ подготовки и стремимся сохранять баланс теории и практики — мир меняется быстро и мы стараемся соответствовать. К счастью, к нам поступают прекрасные абитуриенты — среди них много победителей и призеров олимпиад по математике и программированию, но не только — можно поступить и по ЕГЭ.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Отмечу, что наши студенты тоже стараются развиваться гармонично и на Пикнике первокурсников в сентябре мы играли в футбол, воллейбол, пели под гитару. Со старшекурсниками преподаватели устраивают походы выходного дня, для многих факультет становится второй семьей.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Много внимания мы уделяем общению со студентами и возможности выбора интересных им курсов.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6786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6a5af1c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6a5af1c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Сотрудники факультета получают международное признание, несколько престижнейших математических премий, приглашенные доклады на математических конгрессах. На факультете созданы и успешно работают две международных лаборатории, за последние 3 года получено 133 гранта с суммарным объемом финансирования свыше 340 млн. руб.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Основное здание факультета на 14 линии, 29 является центром математической жизни в Санкт-Петербурге, там постоянно происходит что-то хорошее — за последние 5 лет проведено более 90 научных мроприятий.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590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6a5af1c9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6a5af1c9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Взаимодействие с компаниями происходит в разных формах: во-первых, есть три главных компании-спонсора — Газпром Нефть, ДжетБрейнс и Яндекс. Во-вторых, есть индустриальные проекты, в которых сотрудники факультета решают наукоёмкие задачи компаний за деньги. В-третьих, сотрудники компаний преподают на факультете и дают учебные проекты студентам.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307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6a5af1c9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6a5af1c9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практических проектов, выполненных студентами CS центра: ускорение поиска оптимальной формы рабочего колеса гидротурбины моделью, обученной на результатах затратных по времени гидродинамических расчетов. Метод классификации и подсчета зерен по фото и снова модель машинного обучения для распознавания картин в музее.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Аналогичные проекты с осени 2019 делают студенты МКН. Нам кажется супер-важным возможность во время учебы попробовать выполнить несколько таких проектов, порефлексировать и тем самым более осознанно и с понимаем выбрать свой дальнейший профессиональный путь.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4914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a5af1c9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a5af1c9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Напоследок о будущем: в 2019 году произошло несколько интересных событий. В СПбГУ появилось два международных центра: математический им. Леонарда Эйлера и научно-методический для для распространения лучших международных практик подготовки, переподготовки и стажировки продвинутых кадров цифровой экономики в областях математики, информатики и цифровых технологий. А ещё в 2022 году пройдёт международный конгресс математиков в Санкт-Петербурге, присоединяйтесь!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2396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6a5af1c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6a5af1c9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 — ещё предлагаю взять брошюрки про наш факультет :)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00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eimi.ru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icm2022.org/" TargetMode="External"/><Relationship Id="rId4" Type="http://schemas.openxmlformats.org/officeDocument/2006/relationships/hyperlink" Target="https://ismc.spbu.ru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827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latin typeface="Roboto"/>
                <a:ea typeface="Roboto"/>
                <a:cs typeface="Roboto"/>
                <a:sym typeface="Roboto"/>
              </a:rPr>
              <a:t>Наука и индустрия на Факультете математики и компьютерных наук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900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Александр Авдюшенко, к.ф.-м.н., доцент СПбГУ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Сириус, «Путь к успеху»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2020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11700" y="136125"/>
            <a:ext cx="837675" cy="1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8670" t="6810" r="9995" b="11530"/>
          <a:stretch/>
        </p:blipFill>
        <p:spPr>
          <a:xfrm>
            <a:off x="3972840" y="136125"/>
            <a:ext cx="1198320" cy="1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lh6.googleusercontent.com/1KRuioS6Rk_hQbOxidFzC_rtZywluso1t_O3vbcRAV7YIXbnY7B7uGJuy4MiBWX7xf7XAsDWAKlXWTDxC7mcO7559W9F7P-F8wFSsst_FXS3mr2FfxXfNubqaucj8hTtXkc1URyqea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25" y="197200"/>
            <a:ext cx="8286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125" y="2507150"/>
            <a:ext cx="2407901" cy="12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2515500" y="793050"/>
            <a:ext cx="4113000" cy="35574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959550" y="548650"/>
            <a:ext cx="1224900" cy="793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Кадры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1952800" y="3944226"/>
            <a:ext cx="1271700" cy="829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Наука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976275" y="3957601"/>
            <a:ext cx="1271700" cy="86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932045" y="4178900"/>
            <a:ext cx="15705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Производство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Образование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619075"/>
            <a:ext cx="6284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Востребованные образовательные программы по математике, анализу данных и программированию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Aft>
                <a:spcPts val="0"/>
              </a:spcAft>
              <a:buNone/>
            </a:pPr>
            <a:endParaRPr lang="ru" sz="105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Aft>
                <a:spcPts val="0"/>
              </a:spcAft>
              <a:buNone/>
            </a:pPr>
            <a:r>
              <a:rPr lang="ru" b="1" dirty="0" smtClean="0">
                <a:latin typeface="Roboto"/>
                <a:ea typeface="Roboto"/>
                <a:cs typeface="Roboto"/>
                <a:sym typeface="Roboto"/>
              </a:rPr>
              <a:t>Преподаватели</a:t>
            </a:r>
            <a:r>
              <a:rPr lang="ru" dirty="0">
                <a:latin typeface="Roboto"/>
                <a:ea typeface="Roboto"/>
                <a:cs typeface="Roboto"/>
                <a:sym typeface="Roboto"/>
              </a:rPr>
              <a:t>: действующие ученые и </a:t>
            </a:r>
            <a:endParaRPr lang="ru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Aft>
                <a:spcPts val="0"/>
              </a:spcAft>
              <a:buNone/>
            </a:pP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сотрудники </a:t>
            </a:r>
            <a:r>
              <a:rPr lang="ru" dirty="0">
                <a:latin typeface="Roboto"/>
                <a:ea typeface="Roboto"/>
                <a:cs typeface="Roboto"/>
                <a:sym typeface="Roboto"/>
              </a:rPr>
              <a:t>IT-компаний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b="1" dirty="0">
                <a:latin typeface="Roboto"/>
                <a:ea typeface="Roboto"/>
                <a:cs typeface="Roboto"/>
                <a:sym typeface="Roboto"/>
              </a:rPr>
              <a:t>Постоянное улучшение программ</a:t>
            </a:r>
            <a:r>
              <a:rPr lang="ru" dirty="0">
                <a:latin typeface="Roboto"/>
                <a:ea typeface="Roboto"/>
                <a:cs typeface="Roboto"/>
                <a:sym typeface="Roboto"/>
              </a:rPr>
              <a:t>: стремимся к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балансу теории и практики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 dirty="0">
                <a:latin typeface="Roboto"/>
                <a:ea typeface="Roboto"/>
                <a:cs typeface="Roboto"/>
                <a:sym typeface="Roboto"/>
              </a:rPr>
              <a:t>Прекрасные абитуриенты</a:t>
            </a:r>
            <a:r>
              <a:rPr lang="ru" dirty="0">
                <a:latin typeface="Roboto"/>
                <a:ea typeface="Roboto"/>
                <a:cs typeface="Roboto"/>
                <a:sym typeface="Roboto"/>
              </a:rPr>
              <a:t>: много победителей и призёров олимпиад по математике и программированию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b="1" dirty="0">
                <a:latin typeface="Roboto"/>
                <a:ea typeface="Roboto"/>
                <a:cs typeface="Roboto"/>
                <a:sym typeface="Roboto"/>
              </a:rPr>
              <a:t>Индивидуальные траектории</a:t>
            </a:r>
            <a:r>
              <a:rPr lang="ru" dirty="0">
                <a:latin typeface="Roboto"/>
                <a:ea typeface="Roboto"/>
                <a:cs typeface="Roboto"/>
                <a:sym typeface="Roboto"/>
              </a:rPr>
              <a:t>: треть курсов сту-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денты сами выбирают из более чем 100 вариантов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l="5039" t="6545" r="7776" b="2915"/>
          <a:stretch/>
        </p:blipFill>
        <p:spPr>
          <a:xfrm>
            <a:off x="6164025" y="565700"/>
            <a:ext cx="2798275" cy="21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025" y="2883975"/>
            <a:ext cx="2798275" cy="209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Наука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619075"/>
            <a:ext cx="6284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latin typeface="Roboto"/>
                <a:ea typeface="Roboto"/>
                <a:cs typeface="Roboto"/>
                <a:sym typeface="Roboto"/>
              </a:rPr>
              <a:t>Пестижные премии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: Филдса, Математического института Клэя, Салема; доклады на Международном математическом конгрессе и Европейском математическом конгрессе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b="1">
                <a:latin typeface="Roboto"/>
                <a:ea typeface="Roboto"/>
                <a:cs typeface="Roboto"/>
                <a:sym typeface="Roboto"/>
              </a:rPr>
              <a:t>Международные лаборатории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: им. П.Л. Чебышева и «Современная алгебра и приложения»; </a:t>
            </a:r>
            <a:r>
              <a:rPr lang="ru" b="1">
                <a:latin typeface="Roboto"/>
                <a:ea typeface="Roboto"/>
                <a:cs typeface="Roboto"/>
                <a:sym typeface="Roboto"/>
              </a:rPr>
              <a:t>133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гранта в области математики и IT с объемом финансирования свыше 340 млн. руб. за последние 3 года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b="1">
                <a:latin typeface="Roboto"/>
                <a:ea typeface="Roboto"/>
                <a:cs typeface="Roboto"/>
                <a:sym typeface="Roboto"/>
              </a:rPr>
              <a:t>Научные мероприятия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: за 5 лет проведено более 90 научных мероприятий, привлечено более 100 зарубежных учёных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900" y="833802"/>
            <a:ext cx="2544524" cy="18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897" y="2977825"/>
            <a:ext cx="2544525" cy="1431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Индустрия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l="57848"/>
          <a:stretch/>
        </p:blipFill>
        <p:spPr>
          <a:xfrm>
            <a:off x="386300" y="701250"/>
            <a:ext cx="3274850" cy="12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101" y="799050"/>
            <a:ext cx="1451700" cy="15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350" y="701238"/>
            <a:ext cx="16192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50" y="2037775"/>
            <a:ext cx="2682953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311700" y="4415825"/>
            <a:ext cx="3349500" cy="3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Возможная форма распространения жидкости в нефтяном пласте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7775" y="2784325"/>
            <a:ext cx="4994524" cy="11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3837775" y="4052075"/>
            <a:ext cx="4994400" cy="30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Восстановление структуры пласта по измерениям на скважинах (вертикальные линии), осень 2019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567" y="789125"/>
            <a:ext cx="2298734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89125"/>
            <a:ext cx="3182800" cy="21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3198938"/>
            <a:ext cx="381952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3533575" y="789125"/>
            <a:ext cx="2874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Ускорение оптимизации формы гидротурбины метамоделью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машинного обучения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6" name="Google Shape;106;p18"/>
          <p:cNvCxnSpPr/>
          <p:nvPr/>
        </p:nvCxnSpPr>
        <p:spPr>
          <a:xfrm rot="10800000">
            <a:off x="3569600" y="2289100"/>
            <a:ext cx="2665500" cy="0"/>
          </a:xfrm>
          <a:prstGeom prst="straightConnector1">
            <a:avLst/>
          </a:prstGeom>
          <a:noFill/>
          <a:ln w="28575" cap="flat" cmpd="sng">
            <a:solidFill>
              <a:srgbClr val="DD7E6B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07" name="Google Shape;107;p18"/>
          <p:cNvSpPr txBox="1"/>
          <p:nvPr/>
        </p:nvSpPr>
        <p:spPr>
          <a:xfrm>
            <a:off x="4055025" y="2785750"/>
            <a:ext cx="22767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Метод оценки зерна по фото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 rot="10800000">
            <a:off x="4179225" y="3584500"/>
            <a:ext cx="1825800" cy="6900"/>
          </a:xfrm>
          <a:prstGeom prst="straightConnector1">
            <a:avLst/>
          </a:prstGeom>
          <a:noFill/>
          <a:ln w="28575" cap="flat" cmpd="sng">
            <a:solidFill>
              <a:srgbClr val="DD7E6B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09" name="Google Shape;109;p18"/>
          <p:cNvSpPr txBox="1"/>
          <p:nvPr/>
        </p:nvSpPr>
        <p:spPr>
          <a:xfrm>
            <a:off x="4436025" y="3776350"/>
            <a:ext cx="22767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Распознавание картин в музее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4630825" y="4544775"/>
            <a:ext cx="1869900" cy="0"/>
          </a:xfrm>
          <a:prstGeom prst="straightConnector1">
            <a:avLst/>
          </a:prstGeom>
          <a:noFill/>
          <a:ln w="28575" cap="flat" cmpd="sng">
            <a:solidFill>
              <a:srgbClr val="DD7E6B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Примеры студенческих проектов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 будущем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311700" y="619075"/>
            <a:ext cx="572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Санкт-Петербургский международный математический центр им. Леонарда Эйлера (СПбГУ и ПОМИ РАН</a:t>
            </a: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),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eimi.ru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Международный научно-методический центр СПбГУ (ФМКН и ВШМ), </a:t>
            </a:r>
            <a:r>
              <a:rPr lang="en-US" dirty="0">
                <a:latin typeface="Roboto"/>
                <a:ea typeface="Roboto"/>
                <a:cs typeface="Roboto"/>
                <a:sym typeface="Roboto"/>
                <a:hlinkClick r:id="rId4"/>
              </a:rPr>
              <a:t>https://</a:t>
            </a:r>
            <a:r>
              <a:rPr lang="ru" u="sng" dirty="0" smtClean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ismc.spbu.ru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Международный конгресс математиков 2022 (Санкт-Петербург), </a:t>
            </a:r>
            <a:r>
              <a:rPr lang="en-US" dirty="0">
                <a:latin typeface="Roboto"/>
                <a:ea typeface="Roboto"/>
                <a:cs typeface="Roboto"/>
                <a:sym typeface="Roboto"/>
                <a:hlinkClick r:id="rId5"/>
              </a:rPr>
              <a:t>https://</a:t>
            </a:r>
            <a:r>
              <a:rPr lang="ru" u="sng" dirty="0" smtClean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icm2022.org</a:t>
            </a:r>
            <a:r>
              <a:rPr lang="ru" u="sng" dirty="0" smtClean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b="1" dirty="0">
                <a:latin typeface="Roboto"/>
                <a:ea typeface="Roboto"/>
                <a:cs typeface="Roboto"/>
                <a:sym typeface="Roboto"/>
              </a:rPr>
              <a:t>Мы открыты к сотрудничеству!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2150" y="671325"/>
            <a:ext cx="3177649" cy="21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2089" y="2940400"/>
            <a:ext cx="1945107" cy="205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2147" y="2940400"/>
            <a:ext cx="1323975" cy="8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ctrTitle"/>
          </p:nvPr>
        </p:nvSpPr>
        <p:spPr>
          <a:xfrm>
            <a:off x="4874759" y="2575849"/>
            <a:ext cx="35205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latin typeface="Roboto"/>
                <a:ea typeface="Roboto"/>
                <a:cs typeface="Roboto"/>
                <a:sym typeface="Roboto"/>
              </a:rPr>
              <a:t>Спасибо!</a:t>
            </a:r>
            <a:endParaRPr sz="4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1"/>
          </p:nvPr>
        </p:nvSpPr>
        <p:spPr>
          <a:xfrm>
            <a:off x="746078" y="1854871"/>
            <a:ext cx="3833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Александр Авдюшенко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к.ф.-м.н., доцент СПбГУ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11700" y="175545"/>
            <a:ext cx="837675" cy="1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8670" t="6810" r="9995" b="11530"/>
          <a:stretch/>
        </p:blipFill>
        <p:spPr>
          <a:xfrm>
            <a:off x="3972840" y="175545"/>
            <a:ext cx="1198320" cy="1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21875" y="2486500"/>
            <a:ext cx="282600" cy="2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>
            <a:spLocks noGrp="1"/>
          </p:cNvSpPr>
          <p:nvPr>
            <p:ph type="subTitle" idx="1"/>
          </p:nvPr>
        </p:nvSpPr>
        <p:spPr>
          <a:xfrm>
            <a:off x="727167" y="2415438"/>
            <a:ext cx="28191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a.avdyushenko@spbu.ru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719314" y="2796438"/>
            <a:ext cx="28191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@ovalur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1"/>
          </p:nvPr>
        </p:nvSpPr>
        <p:spPr>
          <a:xfrm>
            <a:off x="704467" y="3236200"/>
            <a:ext cx="28191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+7 913 718 53 78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21875" y="2916555"/>
            <a:ext cx="282600" cy="27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875" y="3266100"/>
            <a:ext cx="282600" cy="51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lh6.googleusercontent.com/1KRuioS6Rk_hQbOxidFzC_rtZywluso1t_O3vbcRAV7YIXbnY7B7uGJuy4MiBWX7xf7XAsDWAKlXWTDxC7mcO7559W9F7P-F8wFSsst_FXS3mr2FfxXfNubqaucj8hTtXkc1URyqea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25" y="236620"/>
            <a:ext cx="8286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810</Words>
  <Application>Microsoft Office PowerPoint</Application>
  <PresentationFormat>On-screen Show (16:9)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Ubuntu</vt:lpstr>
      <vt:lpstr>Roboto</vt:lpstr>
      <vt:lpstr>Arial</vt:lpstr>
      <vt:lpstr>Simple Light</vt:lpstr>
      <vt:lpstr>Наука и индустрия на Факультете математики и компьютерных наук</vt:lpstr>
      <vt:lpstr>PowerPoint Presentation</vt:lpstr>
      <vt:lpstr>Образование</vt:lpstr>
      <vt:lpstr>Наука</vt:lpstr>
      <vt:lpstr>Индустрия</vt:lpstr>
      <vt:lpstr>Примеры студенческих проектов  </vt:lpstr>
      <vt:lpstr>О будущем</vt:lpstr>
      <vt:lpstr>Спасибо!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Наука и индустрия на Факультете математики и компьютерных наук</dc:title>
  <dc:creator>Aleksandr Avdyushenko</dc:creator>
  <cp:lastModifiedBy>Александр Александр</cp:lastModifiedBy>
  <cp:revision>11</cp:revision>
  <dcterms:modified xsi:type="dcterms:W3CDTF">2020-02-27T12:57:22Z</dcterms:modified>
</cp:coreProperties>
</file>